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73" r:id="rId7"/>
    <p:sldId id="262" r:id="rId8"/>
    <p:sldId id="261" r:id="rId9"/>
    <p:sldId id="263" r:id="rId10"/>
    <p:sldId id="264" r:id="rId11"/>
    <p:sldId id="274" r:id="rId12"/>
    <p:sldId id="275" r:id="rId13"/>
    <p:sldId id="265" r:id="rId14"/>
    <p:sldId id="276" r:id="rId15"/>
    <p:sldId id="267" r:id="rId16"/>
    <p:sldId id="277" r:id="rId17"/>
    <p:sldId id="280" r:id="rId18"/>
    <p:sldId id="279" r:id="rId19"/>
    <p:sldId id="270" r:id="rId20"/>
    <p:sldId id="271" r:id="rId21"/>
    <p:sldId id="272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7F8A2-05DC-45E9-9BF2-EE12DCC827F8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49CD5-11B6-4734-9F33-AC838309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5A692-55A2-4275-9FDC-6D2DCBCF2134}" type="slidenum">
              <a:rPr lang="en-US"/>
              <a:pPr/>
              <a:t>23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2625"/>
            <a:ext cx="4548187" cy="3411538"/>
          </a:xfrm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5A692-55A2-4275-9FDC-6D2DCBCF2134}" type="slidenum">
              <a:rPr lang="en-US"/>
              <a:pPr/>
              <a:t>24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2625"/>
            <a:ext cx="4548187" cy="3411538"/>
          </a:xfrm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5A692-55A2-4275-9FDC-6D2DCBCF2134}" type="slidenum">
              <a:rPr lang="en-US"/>
              <a:pPr/>
              <a:t>25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2625"/>
            <a:ext cx="4548187" cy="3411538"/>
          </a:xfrm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5A692-55A2-4275-9FDC-6D2DCBCF2134}" type="slidenum">
              <a:rPr lang="en-US"/>
              <a:pPr/>
              <a:t>26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2625"/>
            <a:ext cx="4548187" cy="3411538"/>
          </a:xfrm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FD4EC-976A-4AA3-B2D0-E96DBE0B7B73}" type="slidenum">
              <a:rPr lang="en-US"/>
              <a:pPr/>
              <a:t>27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2625"/>
            <a:ext cx="4548187" cy="3411538"/>
          </a:xfrm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E2ABD-1934-4887-8E4E-94D8DB49E169}" type="slidenum">
              <a:rPr lang="en-US"/>
              <a:pPr/>
              <a:t>28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2625"/>
            <a:ext cx="4548187" cy="3411538"/>
          </a:xfrm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E2ABD-1934-4887-8E4E-94D8DB49E169}" type="slidenum">
              <a:rPr lang="en-US"/>
              <a:pPr/>
              <a:t>29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2625"/>
            <a:ext cx="4548187" cy="3411538"/>
          </a:xfrm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D812BA-68E8-421E-8F47-71E2FE73687C}" type="slidenum">
              <a:rPr lang="en-US"/>
              <a:pPr/>
              <a:t>30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2625"/>
            <a:ext cx="4548187" cy="3411538"/>
          </a:xfrm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22/01/1437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22/01/1437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22/01/1437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22/01/1437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22/01/1437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22/01/1437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22/01/1437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22/01/1437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22/01/1437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22/01/1437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22/01/1437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22/01/1437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Influencing and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15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1658491" cy="2004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260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Managers first:</a:t>
            </a:r>
          </a:p>
          <a:p>
            <a:pPr lvl="1" algn="just"/>
            <a:r>
              <a:rPr lang="en-US" dirty="0"/>
              <a:t>A</a:t>
            </a:r>
            <a:r>
              <a:rPr lang="en-US" dirty="0" smtClean="0"/>
              <a:t>nalyze the characteristics of groups</a:t>
            </a:r>
          </a:p>
          <a:p>
            <a:pPr lvl="1" algn="just"/>
            <a:r>
              <a:rPr lang="en-US" dirty="0" smtClean="0"/>
              <a:t>Determine how they can be motivated</a:t>
            </a:r>
          </a:p>
          <a:p>
            <a:pPr lvl="1" algn="just"/>
            <a:r>
              <a:rPr lang="en-US" dirty="0" smtClean="0"/>
              <a:t>Decide on leadership strategy</a:t>
            </a:r>
          </a:p>
          <a:p>
            <a:pPr algn="just"/>
            <a:r>
              <a:rPr lang="en-US" dirty="0" smtClean="0"/>
              <a:t>Leading, motivating, and working with groups will be accomplished through communication.</a:t>
            </a:r>
          </a:p>
          <a:p>
            <a:pPr algn="just"/>
            <a:endParaRPr lang="en-US" dirty="0"/>
          </a:p>
          <a:p>
            <a:pPr algn="just"/>
            <a:r>
              <a:rPr lang="en-US" b="1" u="sng" dirty="0" smtClean="0"/>
              <a:t>All management activities</a:t>
            </a:r>
            <a:r>
              <a:rPr lang="en-US" dirty="0" smtClean="0"/>
              <a:t> are accomplished at least partly through </a:t>
            </a:r>
            <a:r>
              <a:rPr lang="en-US" b="1" u="sng" dirty="0" smtClean="0"/>
              <a:t>communication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b="1" u="sng" dirty="0">
                <a:solidFill>
                  <a:srgbClr val="FF0000"/>
                </a:solidFill>
              </a:rPr>
              <a:t>the ability </a:t>
            </a:r>
            <a:r>
              <a:rPr lang="en-US" b="1" u="sng" dirty="0" smtClean="0">
                <a:solidFill>
                  <a:srgbClr val="FF0000"/>
                </a:solidFill>
              </a:rPr>
              <a:t>to communicate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is often referred to as </a:t>
            </a:r>
            <a:r>
              <a:rPr lang="en-US" b="1" dirty="0"/>
              <a:t>the fundamental management </a:t>
            </a:r>
            <a:r>
              <a:rPr lang="en-US" b="1" dirty="0" smtClean="0"/>
              <a:t>skill</a:t>
            </a:r>
            <a:r>
              <a:rPr lang="en-US" dirty="0" smtClean="0"/>
              <a:t>, why?</a:t>
            </a:r>
          </a:p>
          <a:p>
            <a:pPr lvl="1" algn="just"/>
            <a:r>
              <a:rPr lang="en-US" dirty="0" smtClean="0"/>
              <a:t>Because communication is </a:t>
            </a:r>
            <a:r>
              <a:rPr lang="en-US" b="1" dirty="0" smtClean="0"/>
              <a:t>used repeatedly </a:t>
            </a:r>
            <a:r>
              <a:rPr lang="en-US" dirty="0" smtClean="0"/>
              <a:t>by managers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Influencing Subsystem</a:t>
            </a:r>
          </a:p>
        </p:txBody>
      </p:sp>
    </p:spTree>
    <p:extLst>
      <p:ext uri="{BB962C8B-B14F-4D97-AF65-F5344CB8AC3E}">
        <p14:creationId xmlns:p14="http://schemas.microsoft.com/office/powerpoint/2010/main" val="3668097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sz="2000" b="1" i="1" dirty="0" smtClean="0"/>
              <a:t>Survey results</a:t>
            </a:r>
            <a:r>
              <a:rPr lang="en-US" sz="2000" i="1" dirty="0" smtClean="0"/>
              <a:t>: CEOs </a:t>
            </a:r>
            <a:r>
              <a:rPr lang="en-US" sz="2000" i="1" dirty="0"/>
              <a:t>ranked written and oral communication skills first (along with interpersonal skills) among those should be taught to management students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Influencing Subsystem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988840"/>
            <a:ext cx="8153399" cy="4752528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822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16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152400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71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Defining Leadership: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Leader Versus Manager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The trait approach to leadership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0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Leadership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Leadership:</a:t>
            </a:r>
            <a:r>
              <a:rPr lang="en-US" dirty="0" smtClean="0"/>
              <a:t> is the process of </a:t>
            </a:r>
            <a:r>
              <a:rPr lang="en-US" b="1" u="sng" dirty="0" smtClean="0"/>
              <a:t>directing</a:t>
            </a:r>
            <a:r>
              <a:rPr lang="en-US" dirty="0" smtClean="0"/>
              <a:t> the behavior of others toward the accomplishment of some objectives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Directing: </a:t>
            </a:r>
            <a:r>
              <a:rPr lang="en-US" dirty="0" smtClean="0"/>
              <a:t>causing individuals to act in a certain way or to follow a particular course (i.e. to follow organizational policies, procedures, and job descriptions).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 smtClean="0"/>
              <a:t>Leadership is all about </a:t>
            </a:r>
            <a:r>
              <a:rPr lang="en-US" b="1" i="1" dirty="0" smtClean="0"/>
              <a:t>getting things accomplished through people</a:t>
            </a:r>
            <a:r>
              <a:rPr lang="en-US" dirty="0" smtClean="0"/>
              <a:t>.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6837529" y="4442033"/>
            <a:ext cx="2306471" cy="1930933"/>
            <a:chOff x="3562066" y="4626591"/>
            <a:chExt cx="2306471" cy="1930933"/>
          </a:xfrm>
        </p:grpSpPr>
        <p:sp>
          <p:nvSpPr>
            <p:cNvPr id="6" name="Oval 5"/>
            <p:cNvSpPr/>
            <p:nvPr/>
          </p:nvSpPr>
          <p:spPr bwMode="auto">
            <a:xfrm>
              <a:off x="3562066" y="4626591"/>
              <a:ext cx="2306471" cy="64144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508760" tIns="4572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3C6372"/>
                </a:buClr>
                <a:buSzPct val="65000"/>
                <a:buFont typeface="Wingdings" pitchFamily="2" charset="2"/>
                <a:buChar char="m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62317" y="6157414"/>
              <a:ext cx="1705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>
                  <a:solidFill>
                    <a:srgbClr val="FF0000"/>
                  </a:solidFill>
                </a:rPr>
                <a:t>Followers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7" idx="0"/>
              <a:endCxn id="6" idx="4"/>
            </p:cNvCxnSpPr>
            <p:nvPr/>
          </p:nvCxnSpPr>
          <p:spPr bwMode="auto">
            <a:xfrm flipV="1">
              <a:off x="4715302" y="5268036"/>
              <a:ext cx="0" cy="8893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5031475" y="5268036"/>
              <a:ext cx="236561" cy="8893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4162567" y="5268036"/>
              <a:ext cx="295702" cy="8893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5386317" y="5219132"/>
              <a:ext cx="277504" cy="7915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3753134" y="5219132"/>
              <a:ext cx="391236" cy="8404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7438030" y="4554629"/>
            <a:ext cx="1105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Leader</a:t>
            </a:r>
            <a:endParaRPr lang="en-US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31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Leadership is </a:t>
            </a:r>
            <a:r>
              <a:rPr lang="en-US" u="sng" dirty="0" smtClean="0"/>
              <a:t>one of the four </a:t>
            </a:r>
            <a:r>
              <a:rPr lang="en-US" dirty="0" smtClean="0"/>
              <a:t>main </a:t>
            </a:r>
            <a:r>
              <a:rPr lang="en-US" u="sng" dirty="0" smtClean="0"/>
              <a:t>interdependent</a:t>
            </a:r>
            <a:r>
              <a:rPr lang="en-US" dirty="0" smtClean="0"/>
              <a:t> activities of the </a:t>
            </a:r>
            <a:r>
              <a:rPr lang="en-US" b="1" u="sng" dirty="0" smtClean="0"/>
              <a:t>influencing</a:t>
            </a:r>
            <a:r>
              <a:rPr lang="en-US" dirty="0" smtClean="0"/>
              <a:t> subsystem</a:t>
            </a:r>
          </a:p>
          <a:p>
            <a:r>
              <a:rPr lang="en-US" dirty="0" smtClean="0"/>
              <a:t>Leadership is </a:t>
            </a:r>
            <a:r>
              <a:rPr lang="en-US" u="sng" dirty="0" smtClean="0"/>
              <a:t>accomplished</a:t>
            </a:r>
            <a:r>
              <a:rPr lang="en-US" dirty="0" smtClean="0"/>
              <a:t> to some extent </a:t>
            </a:r>
            <a:r>
              <a:rPr lang="en-US" b="1" u="sng" dirty="0" smtClean="0">
                <a:solidFill>
                  <a:srgbClr val="FF0000"/>
                </a:solidFill>
              </a:rPr>
              <a:t>by communicating </a:t>
            </a:r>
            <a:r>
              <a:rPr lang="en-US" dirty="0" smtClean="0"/>
              <a:t>with others.</a:t>
            </a:r>
          </a:p>
          <a:p>
            <a:endParaRPr lang="en-US" dirty="0"/>
          </a:p>
          <a:p>
            <a:r>
              <a:rPr lang="en-US" dirty="0" smtClean="0"/>
              <a:t>Leadership has always been considered a </a:t>
            </a:r>
            <a:r>
              <a:rPr lang="en-US" b="1" u="sng" dirty="0" smtClean="0">
                <a:solidFill>
                  <a:srgbClr val="FF0000"/>
                </a:solidFill>
              </a:rPr>
              <a:t>prerequisite for organizational success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Managers must have a thorough </a:t>
            </a:r>
            <a:r>
              <a:rPr lang="en-US" b="1" u="sng" dirty="0" smtClean="0"/>
              <a:t>understanding</a:t>
            </a:r>
            <a:r>
              <a:rPr lang="en-US" dirty="0" smtClean="0"/>
              <a:t> of leadership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Leadership</a:t>
            </a:r>
          </a:p>
        </p:txBody>
      </p:sp>
    </p:spTree>
    <p:extLst>
      <p:ext uri="{BB962C8B-B14F-4D97-AF65-F5344CB8AC3E}">
        <p14:creationId xmlns:p14="http://schemas.microsoft.com/office/powerpoint/2010/main" val="1976597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Leading 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the same as Managing</a:t>
            </a:r>
          </a:p>
          <a:p>
            <a:pPr>
              <a:spcBef>
                <a:spcPct val="50000"/>
              </a:spcBef>
              <a:buNone/>
            </a:pPr>
            <a:r>
              <a:rPr lang="en-US" dirty="0"/>
              <a:t>(some managers are leaders, some leaders are managers, but they are </a:t>
            </a:r>
            <a:r>
              <a:rPr lang="en-US" dirty="0" smtClean="0"/>
              <a:t>not identical activities, they are different)</a:t>
            </a:r>
            <a:endParaRPr lang="en-US" dirty="0"/>
          </a:p>
          <a:p>
            <a:pPr>
              <a:spcBef>
                <a:spcPct val="50000"/>
              </a:spcBef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vs. Manager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298270"/>
              </p:ext>
            </p:extLst>
          </p:nvPr>
        </p:nvGraphicFramePr>
        <p:xfrm>
          <a:off x="3383360" y="3720434"/>
          <a:ext cx="5760640" cy="313756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880320"/>
                <a:gridCol w="2880320"/>
              </a:tblGrid>
              <a:tr h="6077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Managing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Leading</a:t>
                      </a:r>
                    </a:p>
                  </a:txBody>
                  <a:tcPr anchor="ctr"/>
                </a:tc>
              </a:tr>
              <a:tr h="2488192">
                <a:tc>
                  <a:txBody>
                    <a:bodyPr/>
                    <a:lstStyle/>
                    <a:p>
                      <a:pPr lvl="1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Broader in scope</a:t>
                      </a:r>
                    </a:p>
                    <a:p>
                      <a:pPr lvl="1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Focuses on behavioral &amp; non-behavioral issues</a:t>
                      </a:r>
                    </a:p>
                    <a:p>
                      <a:pPr lvl="1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Making sure the job is done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endParaRPr lang="en-US" sz="2000" dirty="0" smtClean="0"/>
                    </a:p>
                    <a:p>
                      <a:pPr lvl="1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Emphasizes behavioral issues</a:t>
                      </a:r>
                    </a:p>
                    <a:p>
                      <a:pPr lvl="1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Focuses on the people who do the job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3630503"/>
            <a:ext cx="2736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sz="2000" dirty="0"/>
              <a:t>Leadership as one of the four primary activities of the influencing function, and a subset of management.</a:t>
            </a:r>
          </a:p>
        </p:txBody>
      </p:sp>
    </p:spTree>
    <p:extLst>
      <p:ext uri="{BB962C8B-B14F-4D97-AF65-F5344CB8AC3E}">
        <p14:creationId xmlns:p14="http://schemas.microsoft.com/office/powerpoint/2010/main" val="2946701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Merely </a:t>
            </a:r>
            <a:r>
              <a:rPr lang="en-US" dirty="0"/>
              <a:t>possessing management skills is </a:t>
            </a:r>
            <a:r>
              <a:rPr lang="en-US" b="1" dirty="0"/>
              <a:t>NOT Sufficient</a:t>
            </a:r>
            <a:r>
              <a:rPr lang="en-US" dirty="0"/>
              <a:t> for success as an executive in the business world.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Executives </a:t>
            </a:r>
            <a:r>
              <a:rPr lang="en-US" dirty="0"/>
              <a:t>should combine the two roles and have both management skills (focusing on org processes) + leadership skills = </a:t>
            </a:r>
            <a:r>
              <a:rPr lang="en-US" b="1" i="1" dirty="0"/>
              <a:t>to achieve organizational success</a:t>
            </a:r>
          </a:p>
          <a:p>
            <a:pPr>
              <a:spcBef>
                <a:spcPct val="50000"/>
              </a:spcBef>
            </a:pPr>
            <a:endParaRPr lang="en-US" b="1" i="1" dirty="0"/>
          </a:p>
          <a:p>
            <a:pPr>
              <a:spcBef>
                <a:spcPct val="50000"/>
              </a:spcBef>
            </a:pPr>
            <a:r>
              <a:rPr lang="en-US" dirty="0"/>
              <a:t>They should focus on both: </a:t>
            </a:r>
            <a:r>
              <a:rPr lang="en-US" b="1" dirty="0"/>
              <a:t>Organizational Processes </a:t>
            </a:r>
            <a:r>
              <a:rPr lang="en-US" dirty="0"/>
              <a:t>(management) and </a:t>
            </a:r>
            <a:r>
              <a:rPr lang="en-US" b="1" dirty="0"/>
              <a:t>Concern for People </a:t>
            </a:r>
            <a:r>
              <a:rPr lang="en-US" dirty="0"/>
              <a:t>(leadership)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vs. Manager</a:t>
            </a:r>
          </a:p>
        </p:txBody>
      </p:sp>
    </p:spTree>
    <p:extLst>
      <p:ext uri="{BB962C8B-B14F-4D97-AF65-F5344CB8AC3E}">
        <p14:creationId xmlns:p14="http://schemas.microsoft.com/office/powerpoint/2010/main" val="773963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not all managers are leaders, the most effective managers over the long term are leaders.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vs. Manager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97448"/>
            <a:ext cx="9144000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49280"/>
            <a:ext cx="2828554" cy="9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 bwMode="auto">
          <a:xfrm>
            <a:off x="2796418" y="2502537"/>
            <a:ext cx="3089189" cy="1677731"/>
          </a:xfrm>
          <a:prstGeom prst="ellipse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508760" tIns="4572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3C6372"/>
              </a:buClr>
              <a:buSzPct val="65000"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4511" y="2636912"/>
            <a:ext cx="2113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Effective Managers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00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The Trait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pproach to Leadership: </a:t>
            </a:r>
            <a:r>
              <a:rPr lang="en-US" dirty="0" smtClean="0"/>
              <a:t>is based on early leadership research that assumed </a:t>
            </a:r>
            <a:r>
              <a:rPr lang="en-US" b="1" dirty="0" smtClean="0"/>
              <a:t>a good leader is born, not made.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This research attempted (tried) </a:t>
            </a:r>
            <a:r>
              <a:rPr lang="en-US" b="1" dirty="0" smtClean="0"/>
              <a:t>to describe successful leaders as precisely as possible  </a:t>
            </a:r>
          </a:p>
          <a:p>
            <a:pPr algn="just"/>
            <a:endParaRPr lang="en-US" dirty="0"/>
          </a:p>
          <a:p>
            <a:pPr algn="just"/>
            <a:r>
              <a:rPr lang="en-US" b="1" dirty="0" smtClean="0"/>
              <a:t>Reasoning: </a:t>
            </a:r>
            <a:r>
              <a:rPr lang="en-US" dirty="0" smtClean="0"/>
              <a:t>If a complete profile of the traits of a successful leader could be drawn -easy→ to identify the individuals who should and should not be placed in leadership positions.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Trait Approach To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3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Fundamentals </a:t>
            </a:r>
            <a:r>
              <a:rPr lang="en-US" smtClean="0"/>
              <a:t>of Influencing: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Define Influencing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Influencing subsystem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41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Successful leaders tend to possess the following characteristics: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en-US" dirty="0" smtClean="0"/>
              <a:t>Intelligence</a:t>
            </a:r>
            <a:r>
              <a:rPr lang="en-US" dirty="0"/>
              <a:t>, including judgment and verbal ability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en-US" dirty="0" smtClean="0"/>
              <a:t>Past </a:t>
            </a:r>
            <a:r>
              <a:rPr lang="en-US" dirty="0"/>
              <a:t>achievement in scholarship and athletics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en-US" dirty="0" smtClean="0"/>
              <a:t>Emotional </a:t>
            </a:r>
            <a:r>
              <a:rPr lang="en-US" dirty="0"/>
              <a:t>maturity and stability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en-US" dirty="0" smtClean="0"/>
              <a:t>Dependability</a:t>
            </a:r>
            <a:r>
              <a:rPr lang="en-US" dirty="0"/>
              <a:t>, persistence, and a drive for continuing achievement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skill to participate socially and adapt to various groups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desire for status and socioeconomic position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Trait Approach To Leadership</a:t>
            </a:r>
          </a:p>
        </p:txBody>
      </p:sp>
    </p:spTree>
    <p:extLst>
      <p:ext uri="{BB962C8B-B14F-4D97-AF65-F5344CB8AC3E}">
        <p14:creationId xmlns:p14="http://schemas.microsoft.com/office/powerpoint/2010/main" val="1385224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Evaluation of those trait studies however, have concluded that their findings are </a:t>
            </a:r>
            <a:r>
              <a:rPr lang="en-US" b="1" dirty="0" smtClean="0"/>
              <a:t>inconsistent.</a:t>
            </a:r>
          </a:p>
          <a:p>
            <a:endParaRPr lang="en-US" dirty="0"/>
          </a:p>
          <a:p>
            <a:r>
              <a:rPr lang="en-US" dirty="0" smtClean="0"/>
              <a:t>50 years of study have </a:t>
            </a:r>
            <a:r>
              <a:rPr lang="en-US" b="1" dirty="0" smtClean="0"/>
              <a:t>failed</a:t>
            </a:r>
            <a:r>
              <a:rPr lang="en-US" dirty="0" smtClean="0"/>
              <a:t> to produce one personality trait or set of qualities that can be used consistently to differentiate leaders from </a:t>
            </a:r>
            <a:r>
              <a:rPr lang="en-US" dirty="0" err="1" smtClean="0"/>
              <a:t>nonleaders</a:t>
            </a:r>
            <a:r>
              <a:rPr lang="en-US" dirty="0" smtClean="0"/>
              <a:t>. Researchers are still examining this issue.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Research has failed to definitively articulate (bind) a trait or a combination of traits that indicate an individual will be a successful leader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Trait Approach To Leadership</a:t>
            </a:r>
          </a:p>
        </p:txBody>
      </p:sp>
    </p:spTree>
    <p:extLst>
      <p:ext uri="{BB962C8B-B14F-4D97-AF65-F5344CB8AC3E}">
        <p14:creationId xmlns:p14="http://schemas.microsoft.com/office/powerpoint/2010/main" val="2328670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300" b="1" dirty="0" smtClean="0"/>
              <a:t>Contemporary management writers and practitioners:</a:t>
            </a:r>
          </a:p>
          <a:p>
            <a:pPr marL="109728" indent="0">
              <a:buNone/>
            </a:pPr>
            <a:endParaRPr lang="en-US" dirty="0"/>
          </a:p>
          <a:p>
            <a:pPr lvl="1"/>
            <a:r>
              <a:rPr lang="en-US" dirty="0" smtClean="0"/>
              <a:t>leadership ability cannot be explained by and individual’s traits or inherited characteristics.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They believe that individuals can be trained to be good leaders. </a:t>
            </a:r>
            <a:r>
              <a:rPr lang="en-US" b="1" i="1" dirty="0" smtClean="0"/>
              <a:t>Leaders are made, not born.</a:t>
            </a:r>
          </a:p>
          <a:p>
            <a:pPr lvl="1"/>
            <a:endParaRPr lang="en-US" b="1" i="1" dirty="0"/>
          </a:p>
          <a:p>
            <a:pPr lvl="1"/>
            <a:r>
              <a:rPr lang="en-US" dirty="0" smtClean="0"/>
              <a:t>That is why thousands of employees each year are sent through leadership training programs.</a:t>
            </a:r>
          </a:p>
          <a:p>
            <a:pPr lvl="2"/>
            <a:r>
              <a:rPr lang="en-US" dirty="0" smtClean="0"/>
              <a:t>To enhance company success</a:t>
            </a:r>
          </a:p>
          <a:p>
            <a:pPr lvl="2"/>
            <a:r>
              <a:rPr lang="en-US" dirty="0" smtClean="0"/>
              <a:t>To attract the best college graduates as new hires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Trait Approach To Leadership</a:t>
            </a:r>
          </a:p>
        </p:txBody>
      </p:sp>
    </p:spTree>
    <p:extLst>
      <p:ext uri="{BB962C8B-B14F-4D97-AF65-F5344CB8AC3E}">
        <p14:creationId xmlns:p14="http://schemas.microsoft.com/office/powerpoint/2010/main" val="273208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b="1" dirty="0"/>
              <a:t>Transformational Leadership</a:t>
            </a:r>
          </a:p>
          <a:p>
            <a:pPr marL="514350" indent="-514350">
              <a:spcBef>
                <a:spcPct val="75000"/>
              </a:spcBef>
              <a:buFont typeface="+mj-lt"/>
              <a:buAutoNum type="arabicPeriod"/>
            </a:pPr>
            <a:r>
              <a:rPr lang="en-US" b="1" dirty="0" smtClean="0"/>
              <a:t>Coaching</a:t>
            </a:r>
            <a:endParaRPr lang="en-US" b="1" dirty="0"/>
          </a:p>
          <a:p>
            <a:pPr marL="514350" indent="-514350">
              <a:spcBef>
                <a:spcPct val="75000"/>
              </a:spcBef>
              <a:buFont typeface="+mj-lt"/>
              <a:buAutoNum type="arabicPeriod"/>
            </a:pPr>
            <a:r>
              <a:rPr lang="en-US" strike="sngStrike" dirty="0" smtClean="0">
                <a:solidFill>
                  <a:schemeClr val="bg1">
                    <a:lumMod val="75000"/>
                  </a:schemeClr>
                </a:solidFill>
              </a:rPr>
              <a:t>Super-leadership</a:t>
            </a:r>
          </a:p>
          <a:p>
            <a:pPr marL="514350" indent="-514350">
              <a:spcBef>
                <a:spcPct val="75000"/>
              </a:spcBef>
              <a:buFont typeface="+mj-lt"/>
              <a:buAutoNum type="arabicPeriod"/>
            </a:pPr>
            <a:r>
              <a:rPr lang="en-US" b="1" dirty="0"/>
              <a:t>Servant </a:t>
            </a:r>
            <a:r>
              <a:rPr lang="en-US" b="1" dirty="0" smtClean="0"/>
              <a:t>Leadership</a:t>
            </a:r>
          </a:p>
          <a:p>
            <a:pPr marL="514350" indent="-514350">
              <a:spcBef>
                <a:spcPct val="75000"/>
              </a:spcBef>
              <a:buFont typeface="+mj-lt"/>
              <a:buAutoNum type="arabicPeriod"/>
            </a:pPr>
            <a:r>
              <a:rPr lang="en-US" strike="sngStrike" dirty="0">
                <a:solidFill>
                  <a:schemeClr val="bg1">
                    <a:lumMod val="75000"/>
                  </a:schemeClr>
                </a:solidFill>
              </a:rPr>
              <a:t>Entrepreneurial Leadership</a:t>
            </a:r>
          </a:p>
          <a:p>
            <a:pPr>
              <a:spcBef>
                <a:spcPct val="75000"/>
              </a:spcBef>
            </a:pPr>
            <a:endParaRPr lang="en-US" dirty="0"/>
          </a:p>
          <a:p>
            <a:pPr>
              <a:spcBef>
                <a:spcPct val="75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1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Leadership Styles – (1) Transformational </a:t>
            </a:r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FF0000"/>
                </a:solidFill>
              </a:rPr>
              <a:t>Transformational </a:t>
            </a:r>
            <a:r>
              <a:rPr lang="en-US" b="1" u="sng" dirty="0" smtClean="0">
                <a:solidFill>
                  <a:srgbClr val="FF0000"/>
                </a:solidFill>
              </a:rPr>
              <a:t>Leadership: </a:t>
            </a:r>
            <a:r>
              <a:rPr lang="en-US" dirty="0" smtClean="0"/>
              <a:t>is the leadership that inspires organizational success by profoundly affecting followers’ beliefs in what an organization should be, as well as their values (such as justice &amp; integrity)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 smtClean="0"/>
              <a:t>It is also called </a:t>
            </a:r>
            <a:r>
              <a:rPr lang="en-US" b="1" u="sng" dirty="0" smtClean="0">
                <a:solidFill>
                  <a:srgbClr val="FF0000"/>
                </a:solidFill>
              </a:rPr>
              <a:t>Charismatic </a:t>
            </a:r>
            <a:r>
              <a:rPr lang="en-US" b="1" u="sng" dirty="0">
                <a:solidFill>
                  <a:srgbClr val="FF0000"/>
                </a:solidFill>
              </a:rPr>
              <a:t>L</a:t>
            </a:r>
            <a:r>
              <a:rPr lang="en-US" b="1" u="sng" dirty="0" smtClean="0">
                <a:solidFill>
                  <a:srgbClr val="FF0000"/>
                </a:solidFill>
              </a:rPr>
              <a:t>eadership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u="sng" dirty="0" smtClean="0">
                <a:solidFill>
                  <a:srgbClr val="FF0000"/>
                </a:solidFill>
              </a:rPr>
              <a:t>Inspirational Leadership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It creates the sense of duty in the organization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It encourages new ways of handling problems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It promotes learning within </a:t>
            </a:r>
            <a:r>
              <a:rPr lang="en-US" dirty="0"/>
              <a:t>the org </a:t>
            </a:r>
            <a:r>
              <a:rPr lang="en-US" dirty="0" smtClean="0"/>
              <a:t>members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It is having </a:t>
            </a:r>
            <a:r>
              <a:rPr lang="en-US" b="1" dirty="0" smtClean="0"/>
              <a:t>more attention nowadays </a:t>
            </a:r>
            <a:r>
              <a:rPr lang="en-US" dirty="0" smtClean="0"/>
              <a:t>because many organizations are going through the challenge of dramatic </a:t>
            </a:r>
            <a:r>
              <a:rPr lang="en-US" b="1" u="sng" dirty="0" smtClean="0"/>
              <a:t>changes</a:t>
            </a:r>
            <a:r>
              <a:rPr lang="en-US" dirty="0" smtClean="0"/>
              <a:t> to be </a:t>
            </a:r>
            <a:r>
              <a:rPr lang="en-US" b="1" u="sng" dirty="0" smtClean="0"/>
              <a:t>more competitive</a:t>
            </a:r>
            <a:r>
              <a:rPr lang="en-US" b="1" dirty="0" smtClean="0"/>
              <a:t> </a:t>
            </a:r>
            <a:r>
              <a:rPr lang="en-US" dirty="0" smtClean="0"/>
              <a:t>in a global business.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902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Leadership Styles – (1) Transformational </a:t>
            </a:r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US" b="1" u="sng" dirty="0" smtClean="0">
                <a:solidFill>
                  <a:srgbClr val="FF0000"/>
                </a:solidFill>
              </a:rPr>
              <a:t>The Tasks of Transformational Leaders: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dirty="0" smtClean="0"/>
              <a:t>They raise followers’ awareness of organizational </a:t>
            </a:r>
            <a:r>
              <a:rPr lang="en-US" b="1" u="sng" dirty="0" smtClean="0"/>
              <a:t>issues</a:t>
            </a:r>
            <a:r>
              <a:rPr lang="en-US" dirty="0" smtClean="0"/>
              <a:t> and their </a:t>
            </a:r>
            <a:r>
              <a:rPr lang="en-US" b="1" u="sng" dirty="0" smtClean="0"/>
              <a:t>consequences</a:t>
            </a:r>
            <a:r>
              <a:rPr lang="en-US" dirty="0" smtClean="0"/>
              <a:t> </a:t>
            </a:r>
            <a:r>
              <a:rPr lang="en-US" sz="2400" dirty="0" smtClean="0"/>
              <a:t>(understand high priority issues and what will happen if they were not resolved successfully)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dirty="0" smtClean="0"/>
              <a:t>They create a </a:t>
            </a:r>
            <a:r>
              <a:rPr lang="en-US" b="1" u="sng" dirty="0" smtClean="0"/>
              <a:t>vision</a:t>
            </a:r>
            <a:r>
              <a:rPr lang="en-US" dirty="0" smtClean="0"/>
              <a:t> of what the organization should be, build </a:t>
            </a:r>
            <a:r>
              <a:rPr lang="en-US" b="1" u="sng" dirty="0" smtClean="0"/>
              <a:t>commitment</a:t>
            </a:r>
            <a:r>
              <a:rPr lang="en-US" dirty="0" smtClean="0"/>
              <a:t> to that vision throughout the organization, and </a:t>
            </a:r>
            <a:r>
              <a:rPr lang="en-US" b="1" u="sng" dirty="0" smtClean="0"/>
              <a:t>facilitate</a:t>
            </a:r>
            <a:r>
              <a:rPr lang="en-US" u="sng" dirty="0" smtClean="0"/>
              <a:t> organizational </a:t>
            </a:r>
            <a:r>
              <a:rPr lang="en-US" b="1" u="sng" dirty="0" smtClean="0"/>
              <a:t>changes</a:t>
            </a:r>
            <a:r>
              <a:rPr lang="en-US" dirty="0" smtClean="0"/>
              <a:t> that support the vision </a:t>
            </a:r>
            <a:r>
              <a:rPr lang="en-US" sz="2400" dirty="0" smtClean="0"/>
              <a:t>(consistent with the organization strategy)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endParaRPr lang="en-US" sz="2400" dirty="0"/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060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Leadership Styles – </a:t>
            </a:r>
            <a:r>
              <a:rPr lang="en-US" dirty="0" smtClean="0"/>
              <a:t>(2) Coaching</a:t>
            </a:r>
            <a:endParaRPr lang="en-US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75000"/>
              </a:spcBef>
            </a:pPr>
            <a:r>
              <a:rPr lang="en-US" b="1" u="sng" dirty="0" smtClean="0">
                <a:solidFill>
                  <a:srgbClr val="FF0000"/>
                </a:solidFill>
              </a:rPr>
              <a:t>Coaching: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leadership that instructs followers on how to meet the special organizational challenges they face.</a:t>
            </a:r>
            <a:endParaRPr lang="en-US" dirty="0"/>
          </a:p>
          <a:p>
            <a:pPr lvl="1">
              <a:spcBef>
                <a:spcPct val="75000"/>
              </a:spcBef>
            </a:pPr>
            <a:r>
              <a:rPr lang="en-US" dirty="0" smtClean="0"/>
              <a:t>The coaching leader </a:t>
            </a:r>
            <a:r>
              <a:rPr lang="en-US" b="1" u="sng" dirty="0" smtClean="0"/>
              <a:t>identifies</a:t>
            </a:r>
            <a:r>
              <a:rPr lang="en-US" dirty="0" smtClean="0"/>
              <a:t> </a:t>
            </a:r>
            <a:r>
              <a:rPr lang="en-US" u="sng" dirty="0" smtClean="0"/>
              <a:t>inappropriate behavior</a:t>
            </a:r>
            <a:r>
              <a:rPr lang="en-US" dirty="0" smtClean="0"/>
              <a:t> in followers and </a:t>
            </a:r>
            <a:r>
              <a:rPr lang="en-US" b="1" u="sng" dirty="0" smtClean="0"/>
              <a:t>suggest</a:t>
            </a:r>
            <a:r>
              <a:rPr lang="en-US" dirty="0" smtClean="0"/>
              <a:t> how they might </a:t>
            </a:r>
            <a:r>
              <a:rPr lang="en-US" u="sng" dirty="0" smtClean="0"/>
              <a:t>correct</a:t>
            </a:r>
            <a:r>
              <a:rPr lang="en-US" dirty="0" smtClean="0"/>
              <a:t> it.</a:t>
            </a:r>
          </a:p>
          <a:p>
            <a:pPr lvl="1">
              <a:spcBef>
                <a:spcPct val="75000"/>
              </a:spcBef>
            </a:pPr>
            <a:r>
              <a:rPr lang="en-US" dirty="0" smtClean="0"/>
              <a:t>Coaching is important nowadays because the increasing use of </a:t>
            </a:r>
            <a:r>
              <a:rPr lang="en-US" b="1" u="sng" dirty="0" smtClean="0"/>
              <a:t>teams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b="1" i="1" dirty="0"/>
              <a:t>Coaching </a:t>
            </a:r>
            <a:r>
              <a:rPr lang="en-US" b="1" i="1" dirty="0" smtClean="0"/>
              <a:t>Behavior:</a:t>
            </a:r>
            <a:endParaRPr lang="en-US" b="1" i="1" dirty="0"/>
          </a:p>
          <a:p>
            <a:pPr marL="444500" indent="-457200">
              <a:spcBef>
                <a:spcPct val="25000"/>
              </a:spcBef>
              <a:buClr>
                <a:schemeClr val="folHlink"/>
              </a:buClr>
              <a:buFont typeface="+mj-lt"/>
              <a:buAutoNum type="arabicPeriod"/>
            </a:pPr>
            <a:r>
              <a:rPr lang="en-US" sz="2400" b="1" u="sng" dirty="0"/>
              <a:t>Listens </a:t>
            </a:r>
            <a:r>
              <a:rPr lang="en-US" sz="2400" b="1" u="sng" dirty="0" smtClean="0"/>
              <a:t>closely</a:t>
            </a:r>
            <a:r>
              <a:rPr lang="en-US" sz="2400" b="1" dirty="0" smtClean="0"/>
              <a:t>: </a:t>
            </a:r>
            <a:r>
              <a:rPr lang="en-US" sz="2400" dirty="0" smtClean="0"/>
              <a:t>to gather facts and feelings &amp; emotions</a:t>
            </a:r>
            <a:endParaRPr lang="en-US" sz="2400" dirty="0"/>
          </a:p>
          <a:p>
            <a:pPr marL="444500" indent="-457200">
              <a:spcBef>
                <a:spcPct val="25000"/>
              </a:spcBef>
              <a:buClr>
                <a:schemeClr val="folHlink"/>
              </a:buClr>
              <a:buFont typeface="+mj-lt"/>
              <a:buAutoNum type="arabicPeriod"/>
            </a:pPr>
            <a:r>
              <a:rPr lang="en-US" sz="2400" b="1" u="sng" dirty="0"/>
              <a:t>Gives emotional </a:t>
            </a:r>
            <a:r>
              <a:rPr lang="en-US" sz="2400" b="1" u="sng" dirty="0" smtClean="0"/>
              <a:t>support</a:t>
            </a:r>
            <a:r>
              <a:rPr lang="en-US" sz="2400" b="1" dirty="0" smtClean="0"/>
              <a:t>:</a:t>
            </a:r>
            <a:r>
              <a:rPr lang="en-US" sz="2400" dirty="0" smtClean="0"/>
              <a:t> personal encouragement to motivate them to do their best to meet the high demands of successful organizations</a:t>
            </a:r>
            <a:endParaRPr lang="en-US" sz="2400" dirty="0"/>
          </a:p>
          <a:p>
            <a:pPr marL="444500" indent="-457200">
              <a:spcBef>
                <a:spcPct val="25000"/>
              </a:spcBef>
              <a:buClr>
                <a:schemeClr val="folHlink"/>
              </a:buClr>
              <a:buFont typeface="+mj-lt"/>
              <a:buAutoNum type="arabicPeriod"/>
            </a:pPr>
            <a:r>
              <a:rPr lang="en-US" sz="2400" b="1" u="sng" dirty="0"/>
              <a:t>Shows by example what constitutes appropriate </a:t>
            </a:r>
            <a:r>
              <a:rPr lang="en-US" sz="2400" b="1" u="sng" dirty="0" smtClean="0"/>
              <a:t>behavior</a:t>
            </a:r>
            <a:r>
              <a:rPr lang="en-US" sz="2400" b="1" dirty="0" smtClean="0"/>
              <a:t>: </a:t>
            </a:r>
            <a:r>
              <a:rPr lang="en-US" sz="2400" dirty="0" smtClean="0"/>
              <a:t>by demonstrating (showing) expertise, they gain trust &amp; respect of followers.</a:t>
            </a:r>
            <a:endParaRPr lang="en-US" sz="2400" dirty="0"/>
          </a:p>
          <a:p>
            <a:pPr>
              <a:spcBef>
                <a:spcPct val="75000"/>
              </a:spcBef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1119683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Styles – (2) Coaching</a:t>
            </a:r>
          </a:p>
        </p:txBody>
      </p:sp>
      <p:pic>
        <p:nvPicPr>
          <p:cNvPr id="5806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2150" y="836712"/>
            <a:ext cx="5124450" cy="607536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03568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4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Leadership Styles – </a:t>
            </a:r>
            <a:r>
              <a:rPr lang="en-US" dirty="0" smtClean="0"/>
              <a:t>(3) </a:t>
            </a:r>
            <a:r>
              <a:rPr lang="en-US" dirty="0"/>
              <a:t>Servant </a:t>
            </a:r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59290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FF0000"/>
                </a:solidFill>
              </a:rPr>
              <a:t>Servant </a:t>
            </a:r>
            <a:r>
              <a:rPr lang="en-US" b="1" u="sng" dirty="0" smtClean="0">
                <a:solidFill>
                  <a:srgbClr val="FF0000"/>
                </a:solidFill>
              </a:rPr>
              <a:t>Leadership: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leaders view their primary role as helping followers in their quests to satisfy personal needs, aspirations, and interests.</a:t>
            </a:r>
          </a:p>
          <a:p>
            <a:pPr lvl="2">
              <a:spcBef>
                <a:spcPct val="50000"/>
              </a:spcBef>
            </a:pPr>
            <a:r>
              <a:rPr lang="en-US" dirty="0" smtClean="0"/>
              <a:t>They place high value on service to others over self-interests</a:t>
            </a:r>
          </a:p>
          <a:p>
            <a:pPr lvl="2">
              <a:spcBef>
                <a:spcPct val="50000"/>
              </a:spcBef>
            </a:pPr>
            <a:r>
              <a:rPr lang="en-US" dirty="0" smtClean="0"/>
              <a:t>They see their main responsibility as the care of human resources of the organizations.</a:t>
            </a:r>
          </a:p>
          <a:p>
            <a:pPr lvl="2">
              <a:spcBef>
                <a:spcPct val="50000"/>
              </a:spcBef>
            </a:pPr>
            <a:r>
              <a:rPr lang="en-US" dirty="0" smtClean="0"/>
              <a:t>They think that human resources are the most valuable resource</a:t>
            </a:r>
          </a:p>
          <a:p>
            <a:pPr lvl="2">
              <a:spcBef>
                <a:spcPct val="50000"/>
              </a:spcBef>
            </a:pPr>
            <a:r>
              <a:rPr lang="en-US" dirty="0" smtClean="0"/>
              <a:t>They try to transform their followers into wiser and more autonomous individuals → more successful organization</a:t>
            </a:r>
            <a:endParaRPr lang="en-US" dirty="0"/>
          </a:p>
          <a:p>
            <a:pPr marL="444500" indent="-457200">
              <a:spcBef>
                <a:spcPct val="50000"/>
              </a:spcBef>
            </a:pPr>
            <a:r>
              <a:rPr lang="en-US" sz="2400" dirty="0"/>
              <a:t>Servant leadership focuses on empowerment, sense of community, </a:t>
            </a:r>
            <a:r>
              <a:rPr lang="en-US" sz="2400" dirty="0" smtClean="0"/>
              <a:t>&amp; sharing </a:t>
            </a:r>
            <a:r>
              <a:rPr lang="en-US" sz="2400" dirty="0"/>
              <a:t>of </a:t>
            </a:r>
            <a:r>
              <a:rPr lang="en-US" sz="2400" dirty="0" smtClean="0"/>
              <a:t>authority</a:t>
            </a:r>
          </a:p>
          <a:p>
            <a:pPr marL="444500" indent="-457200">
              <a:spcBef>
                <a:spcPct val="50000"/>
              </a:spcBef>
            </a:pPr>
            <a:r>
              <a:rPr lang="en-US" sz="2400" dirty="0"/>
              <a:t>Servant leadership </a:t>
            </a:r>
            <a:r>
              <a:rPr lang="en-US" sz="2400" dirty="0" smtClean="0"/>
              <a:t>has high potential for enhancing org. success.</a:t>
            </a:r>
            <a:endParaRPr lang="en-US" sz="2400" dirty="0"/>
          </a:p>
          <a:p>
            <a:pPr marL="674688" lvl="2" indent="0">
              <a:spcBef>
                <a:spcPct val="5000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5005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4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Leadership Styles – </a:t>
            </a:r>
            <a:r>
              <a:rPr lang="en-US" dirty="0" smtClean="0"/>
              <a:t>(3) </a:t>
            </a:r>
            <a:r>
              <a:rPr lang="en-US" dirty="0"/>
              <a:t>Servant </a:t>
            </a:r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59290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b="1" i="1" dirty="0" smtClean="0"/>
              <a:t>Characteristics of Servant leaders are:</a:t>
            </a:r>
            <a:endParaRPr lang="en-US" b="1" i="1" dirty="0"/>
          </a:p>
          <a:p>
            <a:pPr marL="782638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G</a:t>
            </a:r>
            <a:r>
              <a:rPr lang="en-US" dirty="0" smtClean="0"/>
              <a:t>ood listeners: </a:t>
            </a:r>
            <a:r>
              <a:rPr lang="en-US" b="1" i="1" dirty="0" smtClean="0">
                <a:solidFill>
                  <a:srgbClr val="FF0000"/>
                </a:solidFill>
              </a:rPr>
              <a:t>(how?)</a:t>
            </a:r>
            <a:endParaRPr lang="en-US" b="1" i="1" dirty="0">
              <a:solidFill>
                <a:srgbClr val="FF0000"/>
              </a:solidFill>
            </a:endParaRPr>
          </a:p>
          <a:p>
            <a:pPr marL="782638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Persuasive: </a:t>
            </a:r>
            <a:r>
              <a:rPr lang="en-US" b="1" i="1" dirty="0">
                <a:solidFill>
                  <a:srgbClr val="FF0000"/>
                </a:solidFill>
              </a:rPr>
              <a:t>(how</a:t>
            </a:r>
            <a:r>
              <a:rPr lang="en-US" b="1" i="1" dirty="0" smtClean="0">
                <a:solidFill>
                  <a:srgbClr val="FF0000"/>
                </a:solidFill>
              </a:rPr>
              <a:t>?)</a:t>
            </a:r>
            <a:endParaRPr lang="en-US" dirty="0"/>
          </a:p>
          <a:p>
            <a:pPr marL="782638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ware </a:t>
            </a:r>
            <a:r>
              <a:rPr lang="en-US" dirty="0"/>
              <a:t>of their </a:t>
            </a:r>
            <a:r>
              <a:rPr lang="en-US" dirty="0" smtClean="0"/>
              <a:t>surroundings: </a:t>
            </a:r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how</a:t>
            </a:r>
            <a:r>
              <a:rPr lang="en-US" b="1" i="1" dirty="0" smtClean="0">
                <a:solidFill>
                  <a:srgbClr val="FF0000"/>
                </a:solidFill>
              </a:rPr>
              <a:t>?)</a:t>
            </a:r>
            <a:endParaRPr lang="en-US" dirty="0"/>
          </a:p>
          <a:p>
            <a:pPr marL="782638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Empathetic: </a:t>
            </a:r>
            <a:r>
              <a:rPr lang="en-US" b="1" i="1" dirty="0">
                <a:solidFill>
                  <a:srgbClr val="FF0000"/>
                </a:solidFill>
              </a:rPr>
              <a:t>(how</a:t>
            </a:r>
            <a:r>
              <a:rPr lang="en-US" b="1" i="1" dirty="0" smtClean="0">
                <a:solidFill>
                  <a:srgbClr val="FF0000"/>
                </a:solidFill>
              </a:rPr>
              <a:t>?)</a:t>
            </a:r>
            <a:endParaRPr lang="en-US" dirty="0"/>
          </a:p>
          <a:p>
            <a:pPr marL="782638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Stewards: </a:t>
            </a:r>
            <a:r>
              <a:rPr lang="en-US" b="1" i="1" dirty="0">
                <a:solidFill>
                  <a:srgbClr val="FF0000"/>
                </a:solidFill>
              </a:rPr>
              <a:t>(how</a:t>
            </a:r>
            <a:r>
              <a:rPr lang="en-US" b="1" i="1" dirty="0" smtClean="0">
                <a:solidFill>
                  <a:srgbClr val="FF0000"/>
                </a:solidFill>
              </a:rPr>
              <a:t>?)</a:t>
            </a:r>
          </a:p>
          <a:p>
            <a:pPr marL="782638" lvl="1" indent="-457200">
              <a:spcBef>
                <a:spcPts val="600"/>
              </a:spcBef>
              <a:buFont typeface="+mj-lt"/>
              <a:buAutoNum type="arabicPeriod"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338138" lvl="1" indent="-12700">
              <a:spcBef>
                <a:spcPts val="600"/>
              </a:spcBef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Empathy: </a:t>
            </a:r>
            <a:r>
              <a:rPr lang="en-US" i="1" dirty="0" smtClean="0"/>
              <a:t>is the intellectual identification with the feelings, thoughts, or attitudes of others.</a:t>
            </a:r>
          </a:p>
          <a:p>
            <a:pPr marL="338138" lvl="1" indent="-12700">
              <a:spcBef>
                <a:spcPts val="600"/>
              </a:spcBef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Steward: </a:t>
            </a:r>
            <a:r>
              <a:rPr lang="en-US" i="1" dirty="0" smtClean="0"/>
              <a:t>an individual who is entrusted with managing the affairs of others</a:t>
            </a:r>
          </a:p>
          <a:p>
            <a:pPr marL="338138" lvl="1" indent="-12700">
              <a:spcBef>
                <a:spcPts val="600"/>
              </a:spcBef>
              <a:buNone/>
            </a:pPr>
            <a:endParaRPr lang="en-US" i="1" dirty="0"/>
          </a:p>
          <a:p>
            <a:pPr marL="338138" lvl="1" indent="-12700">
              <a:spcBef>
                <a:spcPts val="600"/>
              </a:spcBef>
              <a:buNone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42365106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Influencing:</a:t>
            </a:r>
            <a:r>
              <a:rPr lang="en-US" b="1" dirty="0" smtClean="0"/>
              <a:t> is the process of guiding the activities of organization members in appropriate directions.</a:t>
            </a:r>
          </a:p>
          <a:p>
            <a:endParaRPr lang="en-US" dirty="0"/>
          </a:p>
          <a:p>
            <a:r>
              <a:rPr lang="en-US" b="1" i="1" u="sng" dirty="0" smtClean="0"/>
              <a:t>Appropriate directions: </a:t>
            </a:r>
            <a:r>
              <a:rPr lang="en-US" i="1" dirty="0" smtClean="0"/>
              <a:t>those that lead to the attainment of management system objectives.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Influencing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42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2840" y="-27384"/>
            <a:ext cx="8229600" cy="1019174"/>
          </a:xfrm>
        </p:spPr>
        <p:txBody>
          <a:bodyPr/>
          <a:lstStyle/>
          <a:p>
            <a:pPr algn="ctr"/>
            <a:r>
              <a:rPr lang="en-US" dirty="0"/>
              <a:t>Leadership Today</a:t>
            </a:r>
          </a:p>
        </p:txBody>
      </p:sp>
      <p:pic>
        <p:nvPicPr>
          <p:cNvPr id="5826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800100"/>
            <a:ext cx="876617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26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3" y="800100"/>
            <a:ext cx="302577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1211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Influencing involves</a:t>
            </a:r>
            <a:r>
              <a:rPr lang="en-US" dirty="0" smtClean="0"/>
              <a:t>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 focusing on organization members as people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dealing with such issues as: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US" dirty="0" smtClean="0"/>
              <a:t>morale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US" dirty="0" smtClean="0"/>
              <a:t>arbitration of conflicts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US" dirty="0" smtClean="0"/>
              <a:t>the development of good working relationships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It is a critical part of a manager’s job</a:t>
            </a:r>
            <a:endParaRPr lang="en-US" dirty="0"/>
          </a:p>
          <a:p>
            <a:pPr lvl="1"/>
            <a:r>
              <a:rPr lang="en-US" sz="2400" dirty="0" smtClean="0"/>
              <a:t>the </a:t>
            </a:r>
            <a:r>
              <a:rPr lang="en-US" sz="2400" b="1" u="sng" dirty="0" smtClean="0"/>
              <a:t>ability to influence others </a:t>
            </a:r>
            <a:r>
              <a:rPr lang="en-US" sz="2400" dirty="0" smtClean="0"/>
              <a:t>is a </a:t>
            </a:r>
            <a:r>
              <a:rPr lang="en-US" sz="2400" u="sng" dirty="0" smtClean="0"/>
              <a:t>primary determinant of how successful a manager will be</a:t>
            </a:r>
            <a:endParaRPr lang="en-US" sz="2400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Influencing</a:t>
            </a:r>
          </a:p>
        </p:txBody>
      </p:sp>
    </p:spTree>
    <p:extLst>
      <p:ext uri="{BB962C8B-B14F-4D97-AF65-F5344CB8AC3E}">
        <p14:creationId xmlns:p14="http://schemas.microsoft.com/office/powerpoint/2010/main" val="421628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influencing function can be viewed as a </a:t>
            </a:r>
            <a:r>
              <a:rPr lang="en-US" sz="2400" b="1" u="sng" dirty="0" smtClean="0"/>
              <a:t>subsystem</a:t>
            </a:r>
            <a:r>
              <a:rPr lang="en-US" sz="2400" dirty="0" smtClean="0"/>
              <a:t> within the overall management </a:t>
            </a:r>
            <a:r>
              <a:rPr lang="en-US" sz="2400" dirty="0"/>
              <a:t>system </a:t>
            </a:r>
            <a:r>
              <a:rPr lang="en-US" sz="2400" i="1" dirty="0"/>
              <a:t>(Like the planning </a:t>
            </a:r>
            <a:r>
              <a:rPr lang="en-US" sz="2400" i="1" dirty="0" smtClean="0"/>
              <a:t>&amp; </a:t>
            </a:r>
            <a:r>
              <a:rPr lang="en-US" sz="2400" i="1" dirty="0"/>
              <a:t>organizing </a:t>
            </a:r>
            <a:r>
              <a:rPr lang="en-US" sz="2400" i="1" dirty="0" smtClean="0"/>
              <a:t>functions</a:t>
            </a:r>
            <a:r>
              <a:rPr lang="en-US" sz="2400" i="1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Influencing Subsystem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48941" y="2437751"/>
            <a:ext cx="7577336" cy="318673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8384" y="5700681"/>
            <a:ext cx="28384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006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Primary purpose of influencing subsystem: </a:t>
            </a:r>
            <a:r>
              <a:rPr lang="en-US" dirty="0" smtClean="0"/>
              <a:t>enhance the attainment of management system objectives </a:t>
            </a:r>
            <a:r>
              <a:rPr lang="en-US" b="1" u="sng" dirty="0" smtClean="0"/>
              <a:t>by</a:t>
            </a:r>
            <a:r>
              <a:rPr lang="en-US" dirty="0" smtClean="0"/>
              <a:t> guiding the activities of organization members in appropriate directions.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Influencing Subsystem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Influencing Subsystem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/>
          <a:srcRect l="12772" r="4348"/>
          <a:stretch/>
        </p:blipFill>
        <p:spPr>
          <a:xfrm>
            <a:off x="179512" y="908720"/>
            <a:ext cx="8352928" cy="576064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6" y="5871369"/>
            <a:ext cx="2209800" cy="92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77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Constitutes of:</a:t>
            </a:r>
          </a:p>
          <a:p>
            <a:pPr lvl="1"/>
            <a:r>
              <a:rPr lang="en-US" sz="2800" b="1" u="sng" dirty="0" smtClean="0">
                <a:solidFill>
                  <a:srgbClr val="FF0000"/>
                </a:solidFill>
              </a:rPr>
              <a:t>Input:</a:t>
            </a:r>
            <a:r>
              <a:rPr lang="en-US" sz="2800" dirty="0" smtClean="0"/>
              <a:t> a portion of the total resources of the overall management system.</a:t>
            </a:r>
          </a:p>
          <a:p>
            <a:pPr lvl="1"/>
            <a:r>
              <a:rPr lang="en-US" sz="2800" b="1" u="sng" dirty="0" smtClean="0">
                <a:solidFill>
                  <a:srgbClr val="FF0000"/>
                </a:solidFill>
              </a:rPr>
              <a:t>Output:</a:t>
            </a:r>
            <a:r>
              <a:rPr lang="en-US" sz="2800" dirty="0" smtClean="0"/>
              <a:t> is appropriate organization member behavior. </a:t>
            </a:r>
          </a:p>
          <a:p>
            <a:pPr lvl="1"/>
            <a:r>
              <a:rPr lang="en-US" sz="2800" b="1" u="sng" dirty="0" smtClean="0">
                <a:solidFill>
                  <a:srgbClr val="FF0000"/>
                </a:solidFill>
              </a:rPr>
              <a:t>Process:</a:t>
            </a:r>
            <a:r>
              <a:rPr lang="en-US" sz="2800" dirty="0" smtClean="0"/>
              <a:t> the </a:t>
            </a:r>
            <a:r>
              <a:rPr lang="en-US" sz="2800" dirty="0"/>
              <a:t>performance of six primary management activities:</a:t>
            </a:r>
          </a:p>
          <a:p>
            <a:pPr marL="1117854" lvl="2" indent="-514350">
              <a:buFont typeface="+mj-lt"/>
              <a:buAutoNum type="arabicPeriod"/>
            </a:pPr>
            <a:r>
              <a:rPr lang="en-US" sz="2600" dirty="0"/>
              <a:t>Leading</a:t>
            </a:r>
          </a:p>
          <a:p>
            <a:pPr marL="1117854" lvl="2" indent="-514350">
              <a:buFont typeface="+mj-lt"/>
              <a:buAutoNum type="arabicPeriod"/>
            </a:pPr>
            <a:r>
              <a:rPr lang="en-US" sz="2600" dirty="0"/>
              <a:t>Motivating</a:t>
            </a:r>
          </a:p>
          <a:p>
            <a:pPr marL="1117854" lvl="2" indent="-514350">
              <a:buFont typeface="+mj-lt"/>
              <a:buAutoNum type="arabicPeriod"/>
            </a:pPr>
            <a:r>
              <a:rPr lang="en-US" sz="2600" dirty="0"/>
              <a:t>Considering groups</a:t>
            </a:r>
          </a:p>
          <a:p>
            <a:pPr marL="1117854" lvl="2" indent="-514350">
              <a:buFont typeface="+mj-lt"/>
              <a:buAutoNum type="arabicPeriod"/>
            </a:pPr>
            <a:r>
              <a:rPr lang="en-US" sz="2600" dirty="0" smtClean="0"/>
              <a:t>Communicating</a:t>
            </a:r>
          </a:p>
          <a:p>
            <a:pPr marL="1117854" lvl="2" indent="-514350">
              <a:buFont typeface="+mj-lt"/>
              <a:buAutoNum type="arabicPeriod"/>
            </a:pPr>
            <a:r>
              <a:rPr lang="en-US" sz="2600" dirty="0" smtClean="0"/>
              <a:t>Encouraging </a:t>
            </a:r>
            <a:r>
              <a:rPr lang="en-US" sz="2600" dirty="0"/>
              <a:t>creativity and innovations</a:t>
            </a:r>
          </a:p>
          <a:p>
            <a:pPr marL="1117854" lvl="2" indent="-514350">
              <a:buFont typeface="+mj-lt"/>
              <a:buAutoNum type="arabicPeriod"/>
            </a:pPr>
            <a:r>
              <a:rPr lang="en-US" sz="2600" dirty="0"/>
              <a:t>Building corporate culture</a:t>
            </a:r>
          </a:p>
          <a:p>
            <a:pPr lvl="1"/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Influencing Subsystem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0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Managers </a:t>
            </a:r>
            <a:r>
              <a:rPr lang="en-US" b="1" u="sng" dirty="0" smtClean="0"/>
              <a:t>transform</a:t>
            </a:r>
            <a:r>
              <a:rPr lang="en-US" dirty="0" smtClean="0"/>
              <a:t> </a:t>
            </a:r>
            <a:r>
              <a:rPr lang="en-US" b="1" dirty="0" smtClean="0"/>
              <a:t>input</a:t>
            </a:r>
            <a:r>
              <a:rPr lang="en-US" dirty="0" smtClean="0"/>
              <a:t> (a portion of organizational resources) into </a:t>
            </a:r>
            <a:r>
              <a:rPr lang="en-US" b="1" dirty="0" smtClean="0"/>
              <a:t>output</a:t>
            </a:r>
            <a:r>
              <a:rPr lang="en-US" dirty="0" smtClean="0"/>
              <a:t> (appropriate organization member behavior) mainly </a:t>
            </a:r>
            <a:r>
              <a:rPr lang="en-US" b="1" u="sng" dirty="0" smtClean="0"/>
              <a:t>by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performing these activities.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These six activities are </a:t>
            </a:r>
            <a:r>
              <a:rPr lang="en-US" b="1" u="sng" dirty="0" smtClean="0"/>
              <a:t>interrelated</a:t>
            </a:r>
            <a:r>
              <a:rPr lang="en-US" dirty="0" smtClean="0"/>
              <a:t>. 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Managers </a:t>
            </a:r>
            <a:r>
              <a:rPr lang="en-US" b="1" u="sng" dirty="0" smtClean="0"/>
              <a:t>accomplish</a:t>
            </a:r>
            <a:r>
              <a:rPr lang="en-US" dirty="0" smtClean="0"/>
              <a:t> each of these influencing activities </a:t>
            </a:r>
            <a:r>
              <a:rPr lang="en-US" b="1" u="sng" dirty="0" smtClean="0"/>
              <a:t>by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communicating with organization members.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Influencing Subsystem</a:t>
            </a:r>
          </a:p>
        </p:txBody>
      </p:sp>
    </p:spTree>
    <p:extLst>
      <p:ext uri="{BB962C8B-B14F-4D97-AF65-F5344CB8AC3E}">
        <p14:creationId xmlns:p14="http://schemas.microsoft.com/office/powerpoint/2010/main" val="3944268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300</TotalTime>
  <Words>1387</Words>
  <Application>Microsoft Office PowerPoint</Application>
  <PresentationFormat>On-screen Show (4:3)</PresentationFormat>
  <Paragraphs>178</Paragraphs>
  <Slides>30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Influencing and Communication</vt:lpstr>
      <vt:lpstr>Objectives</vt:lpstr>
      <vt:lpstr>Defining Influencing</vt:lpstr>
      <vt:lpstr>Defining Influencing</vt:lpstr>
      <vt:lpstr>The Influencing Subsystem</vt:lpstr>
      <vt:lpstr>The Influencing Subsystem</vt:lpstr>
      <vt:lpstr>The Influencing Subsystem</vt:lpstr>
      <vt:lpstr>The Influencing Subsystem</vt:lpstr>
      <vt:lpstr>The Influencing Subsystem</vt:lpstr>
      <vt:lpstr>The Influencing Subsystem</vt:lpstr>
      <vt:lpstr>The Influencing Subsystem</vt:lpstr>
      <vt:lpstr>Leadership</vt:lpstr>
      <vt:lpstr>Objectives</vt:lpstr>
      <vt:lpstr>Defining Leadership</vt:lpstr>
      <vt:lpstr>Defining Leadership</vt:lpstr>
      <vt:lpstr>Leader vs. Manager</vt:lpstr>
      <vt:lpstr>Leader vs. Manager</vt:lpstr>
      <vt:lpstr>Leader vs. Manager</vt:lpstr>
      <vt:lpstr>The Trait Approach To Leadership</vt:lpstr>
      <vt:lpstr>The Trait Approach To Leadership</vt:lpstr>
      <vt:lpstr>The Trait Approach To Leadership</vt:lpstr>
      <vt:lpstr>The Trait Approach To Leadership</vt:lpstr>
      <vt:lpstr>Leadership Styles</vt:lpstr>
      <vt:lpstr>Leadership Styles – (1) Transformational Leadership</vt:lpstr>
      <vt:lpstr>Leadership Styles – (1) Transformational Leadership</vt:lpstr>
      <vt:lpstr>Leadership Styles – (2) Coaching</vt:lpstr>
      <vt:lpstr>Leadership Styles – (2) Coaching</vt:lpstr>
      <vt:lpstr>Leadership Styles – (3) Servant Leadership</vt:lpstr>
      <vt:lpstr>Leadership Styles – (3) Servant Leadership</vt:lpstr>
      <vt:lpstr>Leadership Today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Influencing and Communication</dc:title>
  <dc:creator>Administrator</dc:creator>
  <cp:lastModifiedBy>Administrator</cp:lastModifiedBy>
  <cp:revision>23</cp:revision>
  <dcterms:created xsi:type="dcterms:W3CDTF">2015-10-23T21:32:16Z</dcterms:created>
  <dcterms:modified xsi:type="dcterms:W3CDTF">2015-11-04T20:32:57Z</dcterms:modified>
</cp:coreProperties>
</file>